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861A4-DBEF-4A51-8CEA-599CD78C1BA5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0313D-8DE5-44D7-A05B-EC226D822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ОСС</a:t>
            </a:r>
            <a:br>
              <a:rPr lang="sr-Cyrl-RS" dirty="0"/>
            </a:br>
            <a:r>
              <a:rPr lang="sr-Cyrl-RS" sz="2000" dirty="0"/>
              <a:t>-вежбе 4. недеља-</a:t>
            </a:r>
            <a:br>
              <a:rPr lang="sr-Cyrl-RS" sz="2000" dirty="0"/>
            </a:br>
            <a:r>
              <a:rPr lang="ru-RU" dirty="0"/>
              <a:t> </a:t>
            </a:r>
            <a:r>
              <a:rPr lang="sr-Cyrl-RS" b="1" dirty="0"/>
              <a:t>Развој личности</a:t>
            </a:r>
            <a:endParaRPr lang="en-US" b="1" dirty="0"/>
          </a:p>
        </p:txBody>
      </p:sp>
    </p:spTree>
  </p:cSld>
  <p:clrMapOvr>
    <a:masterClrMapping/>
  </p:clrMapOvr>
  <p:transition advTm="50174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Како се формира наш психички живот?</a:t>
            </a:r>
          </a:p>
          <a:p>
            <a:r>
              <a:rPr lang="sr-Cyrl-RS" dirty="0"/>
              <a:t>Како тече развој од момента рађања до момента постизања зрелости?</a:t>
            </a:r>
          </a:p>
          <a:p>
            <a:r>
              <a:rPr lang="sr-Cyrl-RS" dirty="0"/>
              <a:t>Индивидуалне карактеристике (биолошка предиспозиција);</a:t>
            </a:r>
          </a:p>
          <a:p>
            <a:r>
              <a:rPr lang="sr-Cyrl-RS" dirty="0"/>
              <a:t>Улога родитеља;</a:t>
            </a:r>
          </a:p>
          <a:p>
            <a:r>
              <a:rPr lang="sr-Cyrl-RS" dirty="0"/>
              <a:t>Социјални фактори.</a:t>
            </a:r>
            <a:endParaRPr lang="en-US" dirty="0"/>
          </a:p>
        </p:txBody>
      </p:sp>
    </p:spTree>
  </p:cSld>
  <p:clrMapOvr>
    <a:masterClrMapping/>
  </p:clrMapOvr>
  <p:transition advTm="98825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Развој личности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Физички развој;</a:t>
            </a:r>
          </a:p>
          <a:p>
            <a:r>
              <a:rPr lang="sr-Cyrl-RS" dirty="0"/>
              <a:t>Интелектуални развој;</a:t>
            </a:r>
          </a:p>
          <a:p>
            <a:r>
              <a:rPr lang="sr-Cyrl-RS" dirty="0"/>
              <a:t>Психосексуални и психосоцијални развој.</a:t>
            </a:r>
            <a:endParaRPr lang="en-US" dirty="0"/>
          </a:p>
        </p:txBody>
      </p:sp>
    </p:spTree>
  </p:cSld>
  <p:clrMapOvr>
    <a:masterClrMapping/>
  </p:clrMapOvr>
  <p:transition advTm="323109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ral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256" y="334422"/>
            <a:ext cx="8582744" cy="62760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0600" y="838200"/>
            <a:ext cx="7467600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Cyrl-RS" sz="3200" b="1" dirty="0">
                <a:solidFill>
                  <a:schemeClr val="bg1"/>
                </a:solidFill>
              </a:rPr>
              <a:t>Орална фаза: рођење до краја 1 године</a:t>
            </a:r>
          </a:p>
          <a:p>
            <a:r>
              <a:rPr lang="sr-Cyrl-RS" sz="3200" b="1" dirty="0">
                <a:solidFill>
                  <a:schemeClr val="bg1"/>
                </a:solidFill>
              </a:rPr>
              <a:t>Ерогена зона: Уста 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367259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al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266" y="139868"/>
            <a:ext cx="8507134" cy="64133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990600"/>
            <a:ext cx="6477000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Cyrl-RS" sz="3200" b="1" dirty="0">
                <a:solidFill>
                  <a:schemeClr val="bg1"/>
                </a:solidFill>
              </a:rPr>
              <a:t>Анална фаза: крај 1.  до 3. </a:t>
            </a:r>
            <a:r>
              <a:rPr lang="sr-Cyrl-RS" sz="4000" b="1" dirty="0">
                <a:solidFill>
                  <a:schemeClr val="bg1"/>
                </a:solidFill>
              </a:rPr>
              <a:t>године</a:t>
            </a:r>
          </a:p>
          <a:p>
            <a:endParaRPr lang="sr-Cyrl-RS" sz="4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2286000"/>
            <a:ext cx="4114800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Cyrl-RS" sz="3600" b="1" dirty="0">
                <a:solidFill>
                  <a:schemeClr val="bg1"/>
                </a:solidFill>
              </a:rPr>
              <a:t>Ерогена зона: Контрола сфинктера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41348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alusna faz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50582"/>
            <a:ext cx="8534400" cy="64173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685800"/>
            <a:ext cx="7620000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Cyrl-RS" sz="3200" b="1" dirty="0">
                <a:solidFill>
                  <a:schemeClr val="bg1"/>
                </a:solidFill>
              </a:rPr>
              <a:t>Фалусни стадијум: од 3. до 6. године</a:t>
            </a:r>
          </a:p>
          <a:p>
            <a:r>
              <a:rPr lang="sr-Cyrl-RS" sz="3200" b="1" dirty="0">
                <a:solidFill>
                  <a:schemeClr val="bg1"/>
                </a:solidFill>
              </a:rPr>
              <a:t>Ерогена зона: Гениталија 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496996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atentni stadiju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38" y="457200"/>
            <a:ext cx="8731673" cy="5867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685800"/>
            <a:ext cx="8001000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Cyrl-RS" sz="3200" b="1" dirty="0">
                <a:solidFill>
                  <a:schemeClr val="bg1"/>
                </a:solidFill>
              </a:rPr>
              <a:t>Инактивни стадијум (период латенције): од 6. године до пубертета</a:t>
            </a:r>
          </a:p>
          <a:p>
            <a:r>
              <a:rPr lang="sr-Cyrl-RS" sz="3200" b="1" dirty="0">
                <a:solidFill>
                  <a:schemeClr val="bg1"/>
                </a:solidFill>
              </a:rPr>
              <a:t>Либидо инактиван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4091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ubert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0"/>
            <a:ext cx="51054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0"/>
            <a:ext cx="83820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Генитални стадијум: од пубертета до краја живота</a:t>
            </a:r>
          </a:p>
          <a:p>
            <a:pPr algn="ctr"/>
            <a:r>
              <a:rPr lang="sr-Cyrl-RS" sz="2400" b="1" dirty="0">
                <a:solidFill>
                  <a:schemeClr val="bg1"/>
                </a:solidFill>
              </a:rPr>
              <a:t>Сексуална интересовања карактеристична за одрасле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6517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Догађаји који могу да утичу на развој личности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Одсуство мајке</a:t>
            </a:r>
          </a:p>
          <a:p>
            <a:r>
              <a:rPr lang="sr-Cyrl-RS" dirty="0"/>
              <a:t>Рађање брата или сестре</a:t>
            </a:r>
          </a:p>
          <a:p>
            <a:r>
              <a:rPr lang="sr-Cyrl-RS" dirty="0"/>
              <a:t>Смрт у блиској породици</a:t>
            </a:r>
          </a:p>
          <a:p>
            <a:r>
              <a:rPr lang="sr-Cyrl-RS" dirty="0"/>
              <a:t>Индивидуално трауматско искуство</a:t>
            </a:r>
            <a:endParaRPr lang="en-US" dirty="0"/>
          </a:p>
        </p:txBody>
      </p:sp>
    </p:spTree>
  </p:cSld>
  <p:clrMapOvr>
    <a:masterClrMapping/>
  </p:clrMapOvr>
  <p:transition advTm="121082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143</Words>
  <Application>Microsoft Office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ОСС -вежбе 4. недеља-  Развој личности</vt:lpstr>
      <vt:lpstr>PowerPoint Presentation</vt:lpstr>
      <vt:lpstr>Развој личности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Догађаји који могу да утичу на развој личности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ОСС -вежбе 4. недеља-  Развој личности</dc:title>
  <dc:creator>Branimir Radmanovic</dc:creator>
  <cp:lastModifiedBy>nmuric91@gmail.com</cp:lastModifiedBy>
  <cp:revision>13</cp:revision>
  <dcterms:created xsi:type="dcterms:W3CDTF">2020-09-17T10:43:53Z</dcterms:created>
  <dcterms:modified xsi:type="dcterms:W3CDTF">2020-10-01T14:55:41Z</dcterms:modified>
</cp:coreProperties>
</file>